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72" r:id="rId4"/>
    <p:sldId id="276" r:id="rId5"/>
    <p:sldId id="263" r:id="rId6"/>
    <p:sldId id="274" r:id="rId7"/>
    <p:sldId id="277" r:id="rId8"/>
    <p:sldId id="269" r:id="rId9"/>
    <p:sldId id="275" r:id="rId10"/>
    <p:sldId id="271" r:id="rId11"/>
    <p:sldId id="260" r:id="rId12"/>
  </p:sldIdLst>
  <p:sldSz cx="9144000" cy="6858000" type="screen4x3"/>
  <p:notesSz cx="6858000" cy="9144000"/>
  <p:defaultTextStyle>
    <a:defPPr>
      <a:defRPr lang="en-CA"/>
    </a:defPPr>
    <a:lvl1pPr algn="ctr" rtl="0" fontAlgn="base">
      <a:spcBef>
        <a:spcPct val="20000"/>
      </a:spcBef>
      <a:spcAft>
        <a:spcPct val="0"/>
      </a:spcAft>
      <a:defRPr sz="2400" b="1" kern="1200">
        <a:solidFill>
          <a:srgbClr val="003062"/>
        </a:solidFill>
        <a:latin typeface="Arial" charset="0"/>
        <a:ea typeface="+mn-ea"/>
        <a:cs typeface="Arial" charset="0"/>
      </a:defRPr>
    </a:lvl1pPr>
    <a:lvl2pPr marL="457200" algn="ctr" rtl="0" fontAlgn="base">
      <a:spcBef>
        <a:spcPct val="20000"/>
      </a:spcBef>
      <a:spcAft>
        <a:spcPct val="0"/>
      </a:spcAft>
      <a:defRPr sz="2400" b="1" kern="1200">
        <a:solidFill>
          <a:srgbClr val="003062"/>
        </a:solidFill>
        <a:latin typeface="Arial" charset="0"/>
        <a:ea typeface="+mn-ea"/>
        <a:cs typeface="Arial" charset="0"/>
      </a:defRPr>
    </a:lvl2pPr>
    <a:lvl3pPr marL="914400" algn="ctr" rtl="0" fontAlgn="base">
      <a:spcBef>
        <a:spcPct val="20000"/>
      </a:spcBef>
      <a:spcAft>
        <a:spcPct val="0"/>
      </a:spcAft>
      <a:defRPr sz="2400" b="1" kern="1200">
        <a:solidFill>
          <a:srgbClr val="003062"/>
        </a:solidFill>
        <a:latin typeface="Arial" charset="0"/>
        <a:ea typeface="+mn-ea"/>
        <a:cs typeface="Arial" charset="0"/>
      </a:defRPr>
    </a:lvl3pPr>
    <a:lvl4pPr marL="1371600" algn="ctr" rtl="0" fontAlgn="base">
      <a:spcBef>
        <a:spcPct val="20000"/>
      </a:spcBef>
      <a:spcAft>
        <a:spcPct val="0"/>
      </a:spcAft>
      <a:defRPr sz="2400" b="1" kern="1200">
        <a:solidFill>
          <a:srgbClr val="003062"/>
        </a:solidFill>
        <a:latin typeface="Arial" charset="0"/>
        <a:ea typeface="+mn-ea"/>
        <a:cs typeface="Arial" charset="0"/>
      </a:defRPr>
    </a:lvl4pPr>
    <a:lvl5pPr marL="1828800" algn="ctr" rtl="0" fontAlgn="base">
      <a:spcBef>
        <a:spcPct val="20000"/>
      </a:spcBef>
      <a:spcAft>
        <a:spcPct val="0"/>
      </a:spcAft>
      <a:defRPr sz="2400" b="1" kern="1200">
        <a:solidFill>
          <a:srgbClr val="003062"/>
        </a:solidFill>
        <a:latin typeface="Arial" charset="0"/>
        <a:ea typeface="+mn-ea"/>
        <a:cs typeface="Arial" charset="0"/>
      </a:defRPr>
    </a:lvl5pPr>
    <a:lvl6pPr marL="2286000" algn="l" defTabSz="914400" rtl="0" eaLnBrk="1" latinLnBrk="0" hangingPunct="1">
      <a:defRPr sz="2400" b="1" kern="1200">
        <a:solidFill>
          <a:srgbClr val="003062"/>
        </a:solidFill>
        <a:latin typeface="Arial" charset="0"/>
        <a:ea typeface="+mn-ea"/>
        <a:cs typeface="Arial" charset="0"/>
      </a:defRPr>
    </a:lvl6pPr>
    <a:lvl7pPr marL="2743200" algn="l" defTabSz="914400" rtl="0" eaLnBrk="1" latinLnBrk="0" hangingPunct="1">
      <a:defRPr sz="2400" b="1" kern="1200">
        <a:solidFill>
          <a:srgbClr val="003062"/>
        </a:solidFill>
        <a:latin typeface="Arial" charset="0"/>
        <a:ea typeface="+mn-ea"/>
        <a:cs typeface="Arial" charset="0"/>
      </a:defRPr>
    </a:lvl7pPr>
    <a:lvl8pPr marL="3200400" algn="l" defTabSz="914400" rtl="0" eaLnBrk="1" latinLnBrk="0" hangingPunct="1">
      <a:defRPr sz="2400" b="1" kern="1200">
        <a:solidFill>
          <a:srgbClr val="003062"/>
        </a:solidFill>
        <a:latin typeface="Arial" charset="0"/>
        <a:ea typeface="+mn-ea"/>
        <a:cs typeface="Arial" charset="0"/>
      </a:defRPr>
    </a:lvl8pPr>
    <a:lvl9pPr marL="3657600" algn="l" defTabSz="914400" rtl="0" eaLnBrk="1" latinLnBrk="0" hangingPunct="1">
      <a:defRPr sz="2400" b="1" kern="1200">
        <a:solidFill>
          <a:srgbClr val="00306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2"/>
    <a:srgbClr val="0A29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7" autoAdjust="0"/>
    <p:restoredTop sz="73725" autoAdjust="0"/>
  </p:normalViewPr>
  <p:slideViewPr>
    <p:cSldViewPr>
      <p:cViewPr varScale="1">
        <p:scale>
          <a:sx n="114" d="100"/>
          <a:sy n="114" d="100"/>
        </p:scale>
        <p:origin x="19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32385-AD07-4DBB-AD07-DB2905E1A211}" type="datetimeFigureOut">
              <a:rPr lang="en-CA" smtClean="0"/>
              <a:t>2020-02-25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EA507-2CC0-48DC-AC3D-6BAC8F6EE4C6}" type="slidenum">
              <a:rPr lang="en-CA" smtClean="0"/>
              <a:t>‹#›</a:t>
            </a:fld>
            <a:endParaRPr lang="en-CA"/>
          </a:p>
        </p:txBody>
      </p:sp>
    </p:spTree>
    <p:extLst>
      <p:ext uri="{BB962C8B-B14F-4D97-AF65-F5344CB8AC3E}">
        <p14:creationId xmlns:p14="http://schemas.microsoft.com/office/powerpoint/2010/main" val="220891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DEA507-2CC0-48DC-AC3D-6BAC8F6EE4C6}" type="slidenum">
              <a:rPr lang="en-CA" smtClean="0"/>
              <a:t>1</a:t>
            </a:fld>
            <a:endParaRPr lang="en-CA"/>
          </a:p>
        </p:txBody>
      </p:sp>
    </p:spTree>
    <p:extLst>
      <p:ext uri="{BB962C8B-B14F-4D97-AF65-F5344CB8AC3E}">
        <p14:creationId xmlns:p14="http://schemas.microsoft.com/office/powerpoint/2010/main" val="74971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management intent for the </a:t>
            </a:r>
            <a:r>
              <a:rPr lang="en-CA" sz="1200" kern="1200" dirty="0" err="1">
                <a:solidFill>
                  <a:schemeClr val="tx1"/>
                </a:solidFill>
                <a:effectLst/>
                <a:latin typeface="+mn-lt"/>
                <a:ea typeface="+mn-ea"/>
                <a:cs typeface="+mn-cs"/>
              </a:rPr>
              <a:t>Muskwa-Kechika</a:t>
            </a:r>
            <a:r>
              <a:rPr lang="en-CA" sz="1200" kern="1200" dirty="0">
                <a:solidFill>
                  <a:schemeClr val="tx1"/>
                </a:solidFill>
                <a:effectLst/>
                <a:latin typeface="+mn-lt"/>
                <a:ea typeface="+mn-ea"/>
                <a:cs typeface="+mn-cs"/>
              </a:rPr>
              <a:t> Management Area is to ensure wilderness characteristics, wildlife and its habitat are maintained over time while allowing resource development and use, including recreation, hunting, timber harvesting, mineral exploration and mining, oil and gas exploration and development. </a:t>
            </a:r>
            <a:endParaRPr lang="en-CA" dirty="0"/>
          </a:p>
        </p:txBody>
      </p:sp>
      <p:sp>
        <p:nvSpPr>
          <p:cNvPr id="4" name="Slide Number Placeholder 3"/>
          <p:cNvSpPr>
            <a:spLocks noGrp="1"/>
          </p:cNvSpPr>
          <p:nvPr>
            <p:ph type="sldNum" sz="quarter" idx="10"/>
          </p:nvPr>
        </p:nvSpPr>
        <p:spPr/>
        <p:txBody>
          <a:bodyPr/>
          <a:lstStyle/>
          <a:p>
            <a:fld id="{A1DEA507-2CC0-48DC-AC3D-6BAC8F6EE4C6}" type="slidenum">
              <a:rPr lang="en-CA" smtClean="0"/>
              <a:t>5</a:t>
            </a:fld>
            <a:endParaRPr lang="en-CA"/>
          </a:p>
        </p:txBody>
      </p:sp>
    </p:spTree>
    <p:extLst>
      <p:ext uri="{BB962C8B-B14F-4D97-AF65-F5344CB8AC3E}">
        <p14:creationId xmlns:p14="http://schemas.microsoft.com/office/powerpoint/2010/main" val="104397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DEA507-2CC0-48DC-AC3D-6BAC8F6EE4C6}" type="slidenum">
              <a:rPr lang="en-CA" smtClean="0"/>
              <a:t>9</a:t>
            </a:fld>
            <a:endParaRPr lang="en-CA"/>
          </a:p>
        </p:txBody>
      </p:sp>
    </p:spTree>
    <p:extLst>
      <p:ext uri="{BB962C8B-B14F-4D97-AF65-F5344CB8AC3E}">
        <p14:creationId xmlns:p14="http://schemas.microsoft.com/office/powerpoint/2010/main" val="59888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955BB49-15D0-4E87-A83B-F5117B35CF1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752600"/>
            <a:ext cx="8229600" cy="4297363"/>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8DFAFB70-B557-4D7B-9885-F913BD664137}"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B8306A44-7C73-4AA1-9714-8D5564208567}"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4B590E44-AD6B-4ABB-86F6-7256C4147640}"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25908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5908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E693C0A-FE4A-4495-A920-AB5C92A874F2}"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B10A5548-DC89-4988-8787-E2A72C1F8608}"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AFCA13CE-83B0-45AF-8E77-D244E340DCC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16BCA2F2-D0E2-41D3-86FB-216D8F2C80C4}"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FE890AA0-1223-4665-AFFC-0139DCAAF47B}"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1676399"/>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49CA6C93-6223-41E9-801F-71823497A68A}"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haredServices_PowerPoint_LtBkgd"/>
          <p:cNvPicPr>
            <a:picLocks noChangeAspect="1" noChangeArrowheads="1"/>
          </p:cNvPicPr>
          <p:nvPr/>
        </p:nvPicPr>
        <p:blipFill>
          <a:blip r:embed="rId12" cstate="print"/>
          <a:srcRect/>
          <a:stretch>
            <a:fillRect/>
          </a:stretch>
        </p:blipFill>
        <p:spPr bwMode="auto">
          <a:xfrm>
            <a:off x="0" y="0"/>
            <a:ext cx="9144000" cy="6858000"/>
          </a:xfrm>
          <a:prstGeom prst="rect">
            <a:avLst/>
          </a:prstGeom>
          <a:noFill/>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vl1pPr>
          </a:lstStyle>
          <a:p>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vl1pPr>
          </a:lstStyle>
          <a:p>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0955BB49-15D0-4E87-A83B-F5117B35CF11}" type="slidenum">
              <a:rPr lang="en-CA"/>
              <a:pPr/>
              <a:t>‹#›</a:t>
            </a:fld>
            <a:endParaRPr lang="en-CA"/>
          </a:p>
        </p:txBody>
      </p:sp>
      <p:sp>
        <p:nvSpPr>
          <p:cNvPr id="1041" name="Rectangle 17"/>
          <p:cNvSpPr>
            <a:spLocks noGrp="1" noChangeArrowheads="1"/>
          </p:cNvSpPr>
          <p:nvPr>
            <p:ph type="body" idx="1"/>
          </p:nvPr>
        </p:nvSpPr>
        <p:spPr bwMode="auto">
          <a:xfrm>
            <a:off x="457200" y="2590800"/>
            <a:ext cx="82296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02"/>
            <a:ext cx="9144000" cy="108584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rgbClr val="003062"/>
          </a:solidFill>
          <a:latin typeface="+mn-lt"/>
          <a:ea typeface="+mn-ea"/>
          <a:cs typeface="+mn-cs"/>
        </a:defRPr>
      </a:lvl1pPr>
      <a:lvl2pPr marL="742950" indent="-285750" algn="l" rtl="0" eaLnBrk="1" fontAlgn="base" hangingPunct="1">
        <a:spcBef>
          <a:spcPct val="20000"/>
        </a:spcBef>
        <a:spcAft>
          <a:spcPct val="0"/>
        </a:spcAft>
        <a:buChar char="–"/>
        <a:defRPr sz="2200">
          <a:solidFill>
            <a:srgbClr val="003062"/>
          </a:solidFill>
          <a:latin typeface="+mn-lt"/>
          <a:cs typeface="+mn-cs"/>
        </a:defRPr>
      </a:lvl2pPr>
      <a:lvl3pPr marL="1143000" indent="-228600" algn="l" rtl="0" eaLnBrk="1" fontAlgn="base" hangingPunct="1">
        <a:spcBef>
          <a:spcPct val="20000"/>
        </a:spcBef>
        <a:spcAft>
          <a:spcPct val="0"/>
        </a:spcAft>
        <a:buChar char="•"/>
        <a:defRPr sz="2200">
          <a:solidFill>
            <a:srgbClr val="003062"/>
          </a:solidFill>
          <a:latin typeface="+mn-lt"/>
          <a:cs typeface="+mn-cs"/>
        </a:defRPr>
      </a:lvl3pPr>
      <a:lvl4pPr marL="1600200" indent="-228600" algn="l" rtl="0" eaLnBrk="1" fontAlgn="base" hangingPunct="1">
        <a:spcBef>
          <a:spcPct val="20000"/>
        </a:spcBef>
        <a:spcAft>
          <a:spcPct val="0"/>
        </a:spcAft>
        <a:buChar char="–"/>
        <a:defRPr sz="2000">
          <a:solidFill>
            <a:srgbClr val="003062"/>
          </a:solidFill>
          <a:latin typeface="+mn-lt"/>
          <a:cs typeface="+mn-cs"/>
        </a:defRPr>
      </a:lvl4pPr>
      <a:lvl5pPr marL="2057400" indent="-228600" algn="l" rtl="0" eaLnBrk="1" fontAlgn="base" hangingPunct="1">
        <a:spcBef>
          <a:spcPct val="20000"/>
        </a:spcBef>
        <a:spcAft>
          <a:spcPct val="0"/>
        </a:spcAft>
        <a:buChar char="»"/>
        <a:defRPr sz="2000">
          <a:solidFill>
            <a:srgbClr val="003062"/>
          </a:solidFill>
          <a:latin typeface="+mn-lt"/>
          <a:cs typeface="+mn-cs"/>
        </a:defRPr>
      </a:lvl5pPr>
      <a:lvl6pPr marL="2514600" indent="-228600" algn="l" rtl="0" eaLnBrk="1" fontAlgn="base" hangingPunct="1">
        <a:spcBef>
          <a:spcPct val="20000"/>
        </a:spcBef>
        <a:spcAft>
          <a:spcPct val="0"/>
        </a:spcAft>
        <a:buChar char="»"/>
        <a:defRPr sz="2000">
          <a:solidFill>
            <a:srgbClr val="003062"/>
          </a:solidFill>
          <a:latin typeface="+mn-lt"/>
          <a:cs typeface="+mn-cs"/>
        </a:defRPr>
      </a:lvl6pPr>
      <a:lvl7pPr marL="2971800" indent="-228600" algn="l" rtl="0" eaLnBrk="1" fontAlgn="base" hangingPunct="1">
        <a:spcBef>
          <a:spcPct val="20000"/>
        </a:spcBef>
        <a:spcAft>
          <a:spcPct val="0"/>
        </a:spcAft>
        <a:buChar char="»"/>
        <a:defRPr sz="2000">
          <a:solidFill>
            <a:srgbClr val="003062"/>
          </a:solidFill>
          <a:latin typeface="+mn-lt"/>
          <a:cs typeface="+mn-cs"/>
        </a:defRPr>
      </a:lvl7pPr>
      <a:lvl8pPr marL="3429000" indent="-228600" algn="l" rtl="0" eaLnBrk="1" fontAlgn="base" hangingPunct="1">
        <a:spcBef>
          <a:spcPct val="20000"/>
        </a:spcBef>
        <a:spcAft>
          <a:spcPct val="0"/>
        </a:spcAft>
        <a:buChar char="»"/>
        <a:defRPr sz="2000">
          <a:solidFill>
            <a:srgbClr val="003062"/>
          </a:solidFill>
          <a:latin typeface="+mn-lt"/>
          <a:cs typeface="+mn-cs"/>
        </a:defRPr>
      </a:lvl8pPr>
      <a:lvl9pPr marL="3886200" indent="-228600" algn="l" rtl="0" eaLnBrk="1" fontAlgn="base" hangingPunct="1">
        <a:spcBef>
          <a:spcPct val="20000"/>
        </a:spcBef>
        <a:spcAft>
          <a:spcPct val="0"/>
        </a:spcAft>
        <a:buChar char="»"/>
        <a:defRPr sz="2000">
          <a:solidFill>
            <a:srgbClr val="00306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2388569" y="2362200"/>
            <a:ext cx="4953000" cy="954107"/>
          </a:xfrm>
          <a:prstGeom prst="rect">
            <a:avLst/>
          </a:prstGeom>
          <a:noFill/>
          <a:ln w="9525">
            <a:noFill/>
            <a:miter lim="800000"/>
            <a:headEnd/>
            <a:tailEnd/>
          </a:ln>
          <a:effectLst/>
        </p:spPr>
        <p:txBody>
          <a:bodyPr wrap="square">
            <a:spAutoFit/>
          </a:bodyPr>
          <a:lstStyle/>
          <a:p>
            <a:pPr>
              <a:spcBef>
                <a:spcPct val="50000"/>
              </a:spcBef>
            </a:pPr>
            <a:r>
              <a:rPr lang="en-CA" sz="2800" dirty="0">
                <a:solidFill>
                  <a:srgbClr val="0A2972"/>
                </a:solidFill>
                <a:effectLst>
                  <a:outerShdw blurRad="38100" dist="38100" dir="2700000" algn="tl">
                    <a:srgbClr val="000000">
                      <a:alpha val="43137"/>
                    </a:srgbClr>
                  </a:outerShdw>
                </a:effectLst>
                <a:latin typeface="+mj-lt"/>
              </a:rPr>
              <a:t>Landscape Unit Objectives in the M-KMA</a:t>
            </a:r>
          </a:p>
        </p:txBody>
      </p:sp>
      <p:sp>
        <p:nvSpPr>
          <p:cNvPr id="2058" name="Text Box 10"/>
          <p:cNvSpPr txBox="1">
            <a:spLocks noChangeArrowheads="1"/>
          </p:cNvSpPr>
          <p:nvPr/>
        </p:nvSpPr>
        <p:spPr bwMode="auto">
          <a:xfrm>
            <a:off x="2388569" y="3846341"/>
            <a:ext cx="4953000" cy="1938992"/>
          </a:xfrm>
          <a:prstGeom prst="rect">
            <a:avLst/>
          </a:prstGeom>
          <a:noFill/>
          <a:ln w="9525">
            <a:noFill/>
            <a:miter lim="800000"/>
            <a:headEnd/>
            <a:tailEnd/>
          </a:ln>
          <a:effectLst/>
        </p:spPr>
        <p:txBody>
          <a:bodyPr>
            <a:spAutoFit/>
          </a:bodyPr>
          <a:lstStyle/>
          <a:p>
            <a:pPr>
              <a:spcBef>
                <a:spcPct val="50000"/>
              </a:spcBef>
            </a:pPr>
            <a:r>
              <a:rPr lang="en-CA" sz="1800" b="0" dirty="0">
                <a:solidFill>
                  <a:srgbClr val="0A2972"/>
                </a:solidFill>
              </a:rPr>
              <a:t>Prepared for: M-KMA Board</a:t>
            </a:r>
          </a:p>
          <a:p>
            <a:pPr>
              <a:spcBef>
                <a:spcPct val="50000"/>
              </a:spcBef>
            </a:pPr>
            <a:r>
              <a:rPr lang="en-CA" sz="1800" b="0" i="1" dirty="0">
                <a:solidFill>
                  <a:srgbClr val="0A2972"/>
                </a:solidFill>
              </a:rPr>
              <a:t>February 2020</a:t>
            </a:r>
          </a:p>
          <a:p>
            <a:pPr>
              <a:spcBef>
                <a:spcPct val="50000"/>
              </a:spcBef>
            </a:pPr>
            <a:endParaRPr lang="en-CA" sz="1800" b="0" i="1" dirty="0">
              <a:solidFill>
                <a:srgbClr val="0A2972"/>
              </a:solidFill>
            </a:endParaRPr>
          </a:p>
          <a:p>
            <a:pPr>
              <a:spcBef>
                <a:spcPct val="50000"/>
              </a:spcBef>
            </a:pPr>
            <a:endParaRPr lang="en-CA" sz="3200" b="0" i="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565212" y="1700808"/>
            <a:ext cx="8229600" cy="4493171"/>
          </a:xfrm>
          <a:prstGeom prst="rect">
            <a:avLst/>
          </a:prstGeom>
        </p:spPr>
        <p:txBody>
          <a:bodyPr/>
          <a:lstStyle>
            <a:lvl1pPr marL="342900" indent="-342900" algn="l" rtl="0" eaLnBrk="1" fontAlgn="base" hangingPunct="1">
              <a:spcBef>
                <a:spcPct val="20000"/>
              </a:spcBef>
              <a:spcAft>
                <a:spcPct val="0"/>
              </a:spcAft>
              <a:buChar char="•"/>
              <a:defRPr sz="2400">
                <a:solidFill>
                  <a:srgbClr val="003062"/>
                </a:solidFill>
                <a:latin typeface="+mn-lt"/>
                <a:ea typeface="+mn-ea"/>
                <a:cs typeface="+mn-cs"/>
              </a:defRPr>
            </a:lvl1pPr>
            <a:lvl2pPr marL="742950" indent="-285750" algn="l" rtl="0" eaLnBrk="1" fontAlgn="base" hangingPunct="1">
              <a:spcBef>
                <a:spcPct val="20000"/>
              </a:spcBef>
              <a:spcAft>
                <a:spcPct val="0"/>
              </a:spcAft>
              <a:buChar char="–"/>
              <a:defRPr sz="2200">
                <a:solidFill>
                  <a:srgbClr val="003062"/>
                </a:solidFill>
                <a:latin typeface="+mn-lt"/>
                <a:cs typeface="+mn-cs"/>
              </a:defRPr>
            </a:lvl2pPr>
            <a:lvl3pPr marL="1143000" indent="-228600" algn="l" rtl="0" eaLnBrk="1" fontAlgn="base" hangingPunct="1">
              <a:spcBef>
                <a:spcPct val="20000"/>
              </a:spcBef>
              <a:spcAft>
                <a:spcPct val="0"/>
              </a:spcAft>
              <a:buChar char="•"/>
              <a:defRPr sz="2200">
                <a:solidFill>
                  <a:srgbClr val="003062"/>
                </a:solidFill>
                <a:latin typeface="+mn-lt"/>
                <a:cs typeface="+mn-cs"/>
              </a:defRPr>
            </a:lvl3pPr>
            <a:lvl4pPr marL="1600200" indent="-228600" algn="l" rtl="0" eaLnBrk="1" fontAlgn="base" hangingPunct="1">
              <a:spcBef>
                <a:spcPct val="20000"/>
              </a:spcBef>
              <a:spcAft>
                <a:spcPct val="0"/>
              </a:spcAft>
              <a:buChar char="–"/>
              <a:defRPr sz="2000">
                <a:solidFill>
                  <a:srgbClr val="003062"/>
                </a:solidFill>
                <a:latin typeface="+mn-lt"/>
                <a:cs typeface="+mn-cs"/>
              </a:defRPr>
            </a:lvl4pPr>
            <a:lvl5pPr marL="2057400" indent="-228600" algn="l" rtl="0" eaLnBrk="1" fontAlgn="base" hangingPunct="1">
              <a:spcBef>
                <a:spcPct val="20000"/>
              </a:spcBef>
              <a:spcAft>
                <a:spcPct val="0"/>
              </a:spcAft>
              <a:buChar char="»"/>
              <a:defRPr sz="2000">
                <a:solidFill>
                  <a:srgbClr val="003062"/>
                </a:solidFill>
                <a:latin typeface="+mn-lt"/>
                <a:cs typeface="+mn-cs"/>
              </a:defRPr>
            </a:lvl5pPr>
            <a:lvl6pPr marL="2514600" indent="-228600" algn="l" rtl="0" eaLnBrk="1" fontAlgn="base" hangingPunct="1">
              <a:spcBef>
                <a:spcPct val="20000"/>
              </a:spcBef>
              <a:spcAft>
                <a:spcPct val="0"/>
              </a:spcAft>
              <a:buChar char="»"/>
              <a:defRPr sz="2000">
                <a:solidFill>
                  <a:srgbClr val="003062"/>
                </a:solidFill>
                <a:latin typeface="+mn-lt"/>
                <a:cs typeface="+mn-cs"/>
              </a:defRPr>
            </a:lvl6pPr>
            <a:lvl7pPr marL="2971800" indent="-228600" algn="l" rtl="0" eaLnBrk="1" fontAlgn="base" hangingPunct="1">
              <a:spcBef>
                <a:spcPct val="20000"/>
              </a:spcBef>
              <a:spcAft>
                <a:spcPct val="0"/>
              </a:spcAft>
              <a:buChar char="»"/>
              <a:defRPr sz="2000">
                <a:solidFill>
                  <a:srgbClr val="003062"/>
                </a:solidFill>
                <a:latin typeface="+mn-lt"/>
                <a:cs typeface="+mn-cs"/>
              </a:defRPr>
            </a:lvl7pPr>
            <a:lvl8pPr marL="3429000" indent="-228600" algn="l" rtl="0" eaLnBrk="1" fontAlgn="base" hangingPunct="1">
              <a:spcBef>
                <a:spcPct val="20000"/>
              </a:spcBef>
              <a:spcAft>
                <a:spcPct val="0"/>
              </a:spcAft>
              <a:buChar char="»"/>
              <a:defRPr sz="2000">
                <a:solidFill>
                  <a:srgbClr val="003062"/>
                </a:solidFill>
                <a:latin typeface="+mn-lt"/>
                <a:cs typeface="+mn-cs"/>
              </a:defRPr>
            </a:lvl8pPr>
            <a:lvl9pPr marL="3886200" indent="-228600" algn="l" rtl="0" eaLnBrk="1" fontAlgn="base" hangingPunct="1">
              <a:spcBef>
                <a:spcPct val="20000"/>
              </a:spcBef>
              <a:spcAft>
                <a:spcPct val="0"/>
              </a:spcAft>
              <a:buChar char="»"/>
              <a:defRPr sz="2000">
                <a:solidFill>
                  <a:srgbClr val="003062"/>
                </a:solidFill>
                <a:latin typeface="+mn-lt"/>
                <a:cs typeface="+mn-cs"/>
              </a:defRPr>
            </a:lvl9pPr>
          </a:lstStyle>
          <a:p>
            <a:pPr marL="0" indent="0">
              <a:buFontTx/>
              <a:buNone/>
            </a:pPr>
            <a:r>
              <a:rPr lang="en-CA" b="0" kern="0" dirty="0">
                <a:solidFill>
                  <a:srgbClr val="0A2972"/>
                </a:solidFill>
                <a:effectLst>
                  <a:outerShdw blurRad="38100" dist="38100" dir="2700000" algn="tl">
                    <a:srgbClr val="000000">
                      <a:alpha val="43137"/>
                    </a:srgbClr>
                  </a:outerShdw>
                </a:effectLst>
              </a:rPr>
              <a:t>Next Steps</a:t>
            </a:r>
          </a:p>
          <a:p>
            <a:r>
              <a:rPr lang="en-CA" b="0" kern="0" dirty="0">
                <a:solidFill>
                  <a:srgbClr val="0A2972"/>
                </a:solidFill>
                <a:effectLst>
                  <a:outerShdw blurRad="38100" dist="38100" dir="2700000" algn="tl">
                    <a:srgbClr val="000000">
                      <a:alpha val="43137"/>
                    </a:srgbClr>
                  </a:outerShdw>
                </a:effectLst>
              </a:rPr>
              <a:t>Map process </a:t>
            </a:r>
          </a:p>
          <a:p>
            <a:r>
              <a:rPr lang="en-CA" b="0" kern="0" dirty="0">
                <a:solidFill>
                  <a:srgbClr val="0A2972"/>
                </a:solidFill>
                <a:effectLst>
                  <a:outerShdw blurRad="38100" dist="38100" dir="2700000" algn="tl">
                    <a:srgbClr val="000000">
                      <a:alpha val="43137"/>
                    </a:srgbClr>
                  </a:outerShdw>
                </a:effectLst>
              </a:rPr>
              <a:t>Scope M-KAB Interests </a:t>
            </a:r>
          </a:p>
          <a:p>
            <a:pPr lvl="1"/>
            <a:r>
              <a:rPr lang="en-CA" b="0" kern="0" dirty="0">
                <a:solidFill>
                  <a:srgbClr val="0A2972"/>
                </a:solidFill>
                <a:effectLst>
                  <a:outerShdw blurRad="38100" dist="38100" dir="2700000" algn="tl">
                    <a:srgbClr val="000000">
                      <a:alpha val="43137"/>
                    </a:srgbClr>
                  </a:outerShdw>
                </a:effectLst>
              </a:rPr>
              <a:t>What has been done to date (e.g. defining wilderness quality)?</a:t>
            </a:r>
          </a:p>
          <a:p>
            <a:pPr lvl="1"/>
            <a:r>
              <a:rPr lang="en-CA" b="0" kern="0" dirty="0">
                <a:solidFill>
                  <a:srgbClr val="0A2972"/>
                </a:solidFill>
                <a:effectLst>
                  <a:outerShdw blurRad="38100" dist="38100" dir="2700000" algn="tl">
                    <a:srgbClr val="000000">
                      <a:alpha val="43137"/>
                    </a:srgbClr>
                  </a:outerShdw>
                </a:effectLst>
              </a:rPr>
              <a:t>What is the M-KAB’s interests around the scope of LUOs?</a:t>
            </a:r>
          </a:p>
          <a:p>
            <a:pPr lvl="2"/>
            <a:r>
              <a:rPr lang="en-CA" b="0" kern="0" dirty="0">
                <a:solidFill>
                  <a:srgbClr val="0A2972"/>
                </a:solidFill>
                <a:effectLst>
                  <a:outerShdw blurRad="38100" dist="38100" dir="2700000" algn="tl">
                    <a:srgbClr val="000000">
                      <a:alpha val="43137"/>
                    </a:srgbClr>
                  </a:outerShdw>
                </a:effectLst>
              </a:rPr>
              <a:t>E.g. Fox and Obo LUOs</a:t>
            </a:r>
          </a:p>
          <a:p>
            <a:pPr lvl="2"/>
            <a:r>
              <a:rPr lang="en-CA" b="0" kern="0" dirty="0">
                <a:solidFill>
                  <a:srgbClr val="0A2972"/>
                </a:solidFill>
                <a:effectLst>
                  <a:outerShdw blurRad="38100" dist="38100" dir="2700000" algn="tl">
                    <a:srgbClr val="000000">
                      <a:alpha val="43137"/>
                    </a:srgbClr>
                  </a:outerShdw>
                </a:effectLst>
              </a:rPr>
              <a:t>Range of value components</a:t>
            </a:r>
          </a:p>
          <a:p>
            <a:pPr lvl="2"/>
            <a:r>
              <a:rPr lang="en-CA" b="0" kern="0" dirty="0">
                <a:solidFill>
                  <a:srgbClr val="0A2972"/>
                </a:solidFill>
                <a:effectLst>
                  <a:outerShdw blurRad="38100" dist="38100" dir="2700000" algn="tl">
                    <a:srgbClr val="000000">
                      <a:alpha val="43137"/>
                    </a:srgbClr>
                  </a:outerShdw>
                </a:effectLst>
              </a:rPr>
              <a:t>Temporal and spatial scale</a:t>
            </a:r>
          </a:p>
          <a:p>
            <a:pPr lvl="2"/>
            <a:r>
              <a:rPr lang="en-CA" b="0" kern="0" dirty="0">
                <a:solidFill>
                  <a:srgbClr val="0A2972"/>
                </a:solidFill>
                <a:effectLst>
                  <a:outerShdw blurRad="38100" dist="38100" dir="2700000" algn="tl">
                    <a:srgbClr val="000000">
                      <a:alpha val="43137"/>
                    </a:srgbClr>
                  </a:outerShdw>
                </a:effectLst>
              </a:rPr>
              <a:t>Other considerations (e.g. climate change)</a:t>
            </a:r>
          </a:p>
          <a:p>
            <a:pPr lvl="1"/>
            <a:r>
              <a:rPr lang="en-CA" b="0" kern="0" dirty="0">
                <a:solidFill>
                  <a:srgbClr val="0A2972"/>
                </a:solidFill>
                <a:effectLst>
                  <a:outerShdw blurRad="38100" dist="38100" dir="2700000" algn="tl">
                    <a:srgbClr val="000000">
                      <a:alpha val="43137"/>
                    </a:srgbClr>
                  </a:outerShdw>
                </a:effectLst>
              </a:rPr>
              <a:t>What do you need from the Province for this?</a:t>
            </a:r>
          </a:p>
          <a:p>
            <a:pPr lvl="1"/>
            <a:endParaRPr lang="en-CA" b="0" kern="0" dirty="0">
              <a:solidFill>
                <a:srgbClr val="0A2972"/>
              </a:solidFill>
              <a:effectLst>
                <a:outerShdw blurRad="38100" dist="38100" dir="2700000" algn="tl">
                  <a:srgbClr val="000000">
                    <a:alpha val="43137"/>
                  </a:srgbClr>
                </a:outerShdw>
              </a:effectLst>
            </a:endParaRPr>
          </a:p>
          <a:p>
            <a:endParaRPr lang="en-CA" b="0" kern="0" dirty="0">
              <a:solidFill>
                <a:srgbClr val="0A2972"/>
              </a:solidFill>
            </a:endParaRPr>
          </a:p>
          <a:p>
            <a:pPr marL="0" indent="0">
              <a:buNone/>
            </a:pPr>
            <a:endParaRPr lang="en-CA" b="0" kern="0" dirty="0">
              <a:solidFill>
                <a:srgbClr val="0A2972"/>
              </a:solidFill>
            </a:endParaRPr>
          </a:p>
          <a:p>
            <a:endParaRPr lang="en-CA" b="0" kern="0" dirty="0">
              <a:solidFill>
                <a:srgbClr val="0A2972"/>
              </a:solidFill>
            </a:endParaRPr>
          </a:p>
          <a:p>
            <a:endParaRPr lang="en-CA" b="0" kern="0" dirty="0"/>
          </a:p>
        </p:txBody>
      </p:sp>
    </p:spTree>
    <p:extLst>
      <p:ext uri="{BB962C8B-B14F-4D97-AF65-F5344CB8AC3E}">
        <p14:creationId xmlns:p14="http://schemas.microsoft.com/office/powerpoint/2010/main" val="363976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haredServices_PowerPoint_BCmap"/>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Lst>
          </a:blip>
          <a:srcRect/>
          <a:stretch>
            <a:fillRect/>
          </a:stretch>
        </p:blipFill>
        <p:spPr bwMode="auto">
          <a:xfrm>
            <a:off x="1981200" y="1700808"/>
            <a:ext cx="5181600" cy="4410075"/>
          </a:xfrm>
          <a:prstGeom prst="rect">
            <a:avLst/>
          </a:prstGeom>
          <a:noFill/>
        </p:spPr>
      </p:pic>
      <p:sp>
        <p:nvSpPr>
          <p:cNvPr id="4" name="Rectangle 3"/>
          <p:cNvSpPr/>
          <p:nvPr/>
        </p:nvSpPr>
        <p:spPr>
          <a:xfrm>
            <a:off x="1765177" y="3031792"/>
            <a:ext cx="5615135" cy="1477328"/>
          </a:xfrm>
          <a:prstGeom prst="rect">
            <a:avLst/>
          </a:prstGeom>
        </p:spPr>
        <p:txBody>
          <a:bodyPr wrap="square">
            <a:spAutoFit/>
          </a:bodyPr>
          <a:lstStyle/>
          <a:p>
            <a:pPr>
              <a:spcBef>
                <a:spcPct val="50000"/>
              </a:spcBef>
            </a:pPr>
            <a:r>
              <a:rPr lang="en-CA" sz="3600" dirty="0">
                <a:solidFill>
                  <a:srgbClr val="0A2972"/>
                </a:solidFill>
                <a:effectLst>
                  <a:outerShdw blurRad="38100" dist="38100" dir="2700000" algn="tl">
                    <a:srgbClr val="000000">
                      <a:alpha val="43137"/>
                    </a:srgbClr>
                  </a:outerShdw>
                </a:effectLst>
              </a:rPr>
              <a:t>Thank-You</a:t>
            </a:r>
          </a:p>
          <a:p>
            <a:pPr>
              <a:spcBef>
                <a:spcPct val="50000"/>
              </a:spcBef>
            </a:pPr>
            <a:r>
              <a:rPr lang="en-CA" sz="3600" dirty="0">
                <a:solidFill>
                  <a:srgbClr val="0A2972"/>
                </a:solidFill>
                <a:effectLst>
                  <a:outerShdw blurRad="38100" dist="38100" dir="2700000" algn="tl">
                    <a:srgbClr val="000000">
                      <a:alpha val="43137"/>
                    </a:srgbClr>
                  </a:outerShdw>
                </a:effectLst>
              </a:rPr>
              <a:t>Questions/Discussion?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4565179"/>
          </a:xfrm>
        </p:spPr>
        <p:txBody>
          <a:bodyPr/>
          <a:lstStyle/>
          <a:p>
            <a:pPr marL="0" indent="0">
              <a:buNone/>
            </a:pPr>
            <a:r>
              <a:rPr lang="en-CA" sz="2800" dirty="0">
                <a:solidFill>
                  <a:srgbClr val="0A2972"/>
                </a:solidFill>
                <a:effectLst>
                  <a:outerShdw blurRad="38100" dist="38100" dir="2700000" algn="tl">
                    <a:srgbClr val="000000">
                      <a:alpha val="43137"/>
                    </a:srgbClr>
                  </a:outerShdw>
                </a:effectLst>
              </a:rPr>
              <a:t>Background</a:t>
            </a:r>
          </a:p>
          <a:p>
            <a:endParaRPr lang="en-CA" dirty="0"/>
          </a:p>
          <a:p>
            <a:r>
              <a:rPr lang="en-CA" dirty="0"/>
              <a:t>The local strategic plan for forest and range use is landscape unit objectives(LUO)</a:t>
            </a:r>
          </a:p>
          <a:p>
            <a:r>
              <a:rPr lang="en-CA" dirty="0"/>
              <a:t>Fox and OBO landscape units (Mackenzie Forest District) have LUO</a:t>
            </a:r>
          </a:p>
          <a:p>
            <a:r>
              <a:rPr lang="en-CA" dirty="0"/>
              <a:t>Forest Industry in the Northeast focusing their activities outside of the M-KMA (i.e. not pursuing grandfathered blocks)</a:t>
            </a:r>
          </a:p>
          <a:p>
            <a:r>
              <a:rPr lang="en-CA" dirty="0"/>
              <a:t>Increasing pressure to look at developing LUO</a:t>
            </a:r>
          </a:p>
          <a:p>
            <a:endParaRPr lang="en-CA" sz="2800" dirty="0"/>
          </a:p>
          <a:p>
            <a:endParaRPr lang="en-CA" dirty="0"/>
          </a:p>
        </p:txBody>
      </p:sp>
    </p:spTree>
    <p:extLst>
      <p:ext uri="{BB962C8B-B14F-4D97-AF65-F5344CB8AC3E}">
        <p14:creationId xmlns:p14="http://schemas.microsoft.com/office/powerpoint/2010/main" val="231767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896544"/>
          </a:xfrm>
        </p:spPr>
        <p:txBody>
          <a:bodyPr/>
          <a:lstStyle/>
          <a:p>
            <a:pPr marL="0" indent="0">
              <a:buNone/>
            </a:pPr>
            <a:r>
              <a:rPr lang="en-CA" dirty="0">
                <a:solidFill>
                  <a:srgbClr val="0A2972"/>
                </a:solidFill>
                <a:effectLst>
                  <a:outerShdw blurRad="38100" dist="38100" dir="2700000" algn="tl">
                    <a:srgbClr val="000000">
                      <a:alpha val="43137"/>
                    </a:srgbClr>
                  </a:outerShdw>
                </a:effectLst>
              </a:rPr>
              <a:t>Drivers</a:t>
            </a:r>
          </a:p>
          <a:p>
            <a:r>
              <a:rPr lang="en-CA" dirty="0"/>
              <a:t>Timber Supply </a:t>
            </a:r>
          </a:p>
          <a:p>
            <a:pPr lvl="1"/>
            <a:r>
              <a:rPr lang="en-CA" dirty="0"/>
              <a:t>Fires and Beetle (external)</a:t>
            </a:r>
          </a:p>
          <a:p>
            <a:pPr lvl="1"/>
            <a:r>
              <a:rPr lang="en-CA" dirty="0"/>
              <a:t>TSR -pressure to move north and west</a:t>
            </a:r>
          </a:p>
          <a:p>
            <a:r>
              <a:rPr lang="en-CA" dirty="0"/>
              <a:t>Concern from First Nations about Cumulative Effects on FSJ TSA Core Area </a:t>
            </a:r>
          </a:p>
          <a:p>
            <a:r>
              <a:rPr lang="en-CA" dirty="0"/>
              <a:t>MK-MA Legislation- reflect the uniqueness of the area</a:t>
            </a:r>
          </a:p>
          <a:p>
            <a:pPr lvl="1"/>
            <a:r>
              <a:rPr lang="en-CA" dirty="0"/>
              <a:t>Maintain wilderness characteristics, wildlife and it’s habitat</a:t>
            </a:r>
          </a:p>
          <a:p>
            <a:r>
              <a:rPr lang="en-CA" dirty="0"/>
              <a:t>Opportunities to work jointly with First Nations</a:t>
            </a:r>
          </a:p>
          <a:p>
            <a:r>
              <a:rPr lang="en-CA" dirty="0"/>
              <a:t>FSJ LRMP Amendment </a:t>
            </a:r>
          </a:p>
          <a:p>
            <a:endParaRPr lang="en-CA" dirty="0"/>
          </a:p>
          <a:p>
            <a:endParaRPr lang="en-CA" dirty="0"/>
          </a:p>
          <a:p>
            <a:endParaRPr lang="en-CA" dirty="0"/>
          </a:p>
        </p:txBody>
      </p:sp>
    </p:spTree>
    <p:extLst>
      <p:ext uri="{BB962C8B-B14F-4D97-AF65-F5344CB8AC3E}">
        <p14:creationId xmlns:p14="http://schemas.microsoft.com/office/powerpoint/2010/main" val="412068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E7CFB-8CBB-430D-8691-B543897EBDFD}"/>
              </a:ext>
            </a:extLst>
          </p:cNvPr>
          <p:cNvPicPr>
            <a:picLocks noChangeAspect="1"/>
          </p:cNvPicPr>
          <p:nvPr/>
        </p:nvPicPr>
        <p:blipFill>
          <a:blip r:embed="rId2"/>
          <a:stretch>
            <a:fillRect/>
          </a:stretch>
        </p:blipFill>
        <p:spPr>
          <a:xfrm>
            <a:off x="1856996" y="0"/>
            <a:ext cx="5430008" cy="6858000"/>
          </a:xfrm>
          <a:prstGeom prst="rect">
            <a:avLst/>
          </a:prstGeom>
        </p:spPr>
      </p:pic>
    </p:spTree>
    <p:extLst>
      <p:ext uri="{BB962C8B-B14F-4D97-AF65-F5344CB8AC3E}">
        <p14:creationId xmlns:p14="http://schemas.microsoft.com/office/powerpoint/2010/main" val="237653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Meet the legislated management intent of the M-KMA</a:t>
            </a:r>
          </a:p>
          <a:p>
            <a:r>
              <a:rPr lang="en-CA" dirty="0"/>
              <a:t>Recognize the unique wilderness characteristics, wildlife and its habitat</a:t>
            </a:r>
          </a:p>
          <a:p>
            <a:r>
              <a:rPr lang="en-CA" dirty="0"/>
              <a:t>Provide certainty for the Forest Industry</a:t>
            </a:r>
          </a:p>
          <a:p>
            <a:endParaRPr lang="en-CA" dirty="0"/>
          </a:p>
          <a:p>
            <a:endParaRPr lang="en-CA" dirty="0"/>
          </a:p>
        </p:txBody>
      </p:sp>
      <p:sp>
        <p:nvSpPr>
          <p:cNvPr id="3" name="Text Box 9"/>
          <p:cNvSpPr txBox="1">
            <a:spLocks noChangeArrowheads="1"/>
          </p:cNvSpPr>
          <p:nvPr/>
        </p:nvSpPr>
        <p:spPr bwMode="auto">
          <a:xfrm>
            <a:off x="2555370" y="1412776"/>
            <a:ext cx="4267200" cy="954107"/>
          </a:xfrm>
          <a:prstGeom prst="rect">
            <a:avLst/>
          </a:prstGeom>
          <a:noFill/>
          <a:ln w="9525">
            <a:noFill/>
            <a:miter lim="800000"/>
            <a:headEnd/>
            <a:tailEnd/>
          </a:ln>
          <a:effectLst/>
        </p:spPr>
        <p:txBody>
          <a:bodyPr>
            <a:spAutoFit/>
          </a:bodyPr>
          <a:lstStyle/>
          <a:p>
            <a:pPr>
              <a:spcBef>
                <a:spcPct val="50000"/>
              </a:spcBef>
            </a:pPr>
            <a:r>
              <a:rPr lang="en-CA" sz="2800" dirty="0">
                <a:solidFill>
                  <a:srgbClr val="0A2972"/>
                </a:solidFill>
                <a:effectLst>
                  <a:outerShdw blurRad="38100" dist="38100" dir="2700000" algn="tl">
                    <a:srgbClr val="000000">
                      <a:alpha val="43137"/>
                    </a:srgbClr>
                  </a:outerShdw>
                </a:effectLst>
                <a:latin typeface="+mj-lt"/>
              </a:rPr>
              <a:t>Objectives for creating LUO </a:t>
            </a:r>
          </a:p>
        </p:txBody>
      </p:sp>
    </p:spTree>
    <p:extLst>
      <p:ext uri="{BB962C8B-B14F-4D97-AF65-F5344CB8AC3E}">
        <p14:creationId xmlns:p14="http://schemas.microsoft.com/office/powerpoint/2010/main" val="70467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349155"/>
          </a:xfrm>
        </p:spPr>
        <p:txBody>
          <a:bodyPr/>
          <a:lstStyle/>
          <a:p>
            <a:pPr marL="0" indent="0">
              <a:buNone/>
            </a:pPr>
            <a:r>
              <a:rPr lang="en-CA" dirty="0">
                <a:solidFill>
                  <a:srgbClr val="0A2972"/>
                </a:solidFill>
                <a:effectLst>
                  <a:outerShdw blurRad="38100" dist="38100" dir="2700000" algn="tl">
                    <a:srgbClr val="000000">
                      <a:alpha val="43137"/>
                    </a:srgbClr>
                  </a:outerShdw>
                </a:effectLst>
              </a:rPr>
              <a:t>Legislative Role of Board</a:t>
            </a:r>
          </a:p>
          <a:p>
            <a:r>
              <a:rPr lang="en-CA" dirty="0"/>
              <a:t>Providing advice to the Province on corporate priorities for local strategic planning</a:t>
            </a:r>
          </a:p>
          <a:p>
            <a:r>
              <a:rPr lang="en-CA" dirty="0"/>
              <a:t>Support initiation of local strategic plans</a:t>
            </a:r>
          </a:p>
          <a:p>
            <a:r>
              <a:rPr lang="en-CA" dirty="0"/>
              <a:t>Ensure adequate public consultation in prep and approval of plans</a:t>
            </a:r>
          </a:p>
          <a:p>
            <a:pPr marL="0" indent="0">
              <a:buNone/>
            </a:pPr>
            <a:endParaRPr lang="en-CA" dirty="0"/>
          </a:p>
          <a:p>
            <a:endParaRPr lang="en-CA" dirty="0"/>
          </a:p>
        </p:txBody>
      </p:sp>
    </p:spTree>
    <p:extLst>
      <p:ext uri="{BB962C8B-B14F-4D97-AF65-F5344CB8AC3E}">
        <p14:creationId xmlns:p14="http://schemas.microsoft.com/office/powerpoint/2010/main" val="54397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B39818-6E65-4181-BC03-808FA42CAB2A}"/>
              </a:ext>
            </a:extLst>
          </p:cNvPr>
          <p:cNvSpPr>
            <a:spLocks noGrp="1"/>
          </p:cNvSpPr>
          <p:nvPr>
            <p:ph idx="1"/>
          </p:nvPr>
        </p:nvSpPr>
        <p:spPr>
          <a:xfrm>
            <a:off x="457200" y="1700808"/>
            <a:ext cx="8229600" cy="5040560"/>
          </a:xfrm>
        </p:spPr>
        <p:txBody>
          <a:bodyPr/>
          <a:lstStyle/>
          <a:p>
            <a:pPr marL="0" indent="0">
              <a:buNone/>
            </a:pPr>
            <a:r>
              <a:rPr lang="en-CA" b="1" dirty="0"/>
              <a:t>LUO Process Considerations</a:t>
            </a:r>
          </a:p>
          <a:p>
            <a:r>
              <a:rPr lang="en-US" dirty="0"/>
              <a:t>FSJ LRMP Amendment</a:t>
            </a:r>
          </a:p>
          <a:p>
            <a:pPr lvl="1"/>
            <a:r>
              <a:rPr lang="en-US" dirty="0"/>
              <a:t>Forum for setting land use objectives </a:t>
            </a:r>
          </a:p>
          <a:p>
            <a:pPr lvl="2"/>
            <a:r>
              <a:rPr lang="en-US" dirty="0"/>
              <a:t>Parallel legal objectives </a:t>
            </a:r>
          </a:p>
          <a:p>
            <a:pPr lvl="1"/>
            <a:r>
              <a:rPr lang="en-US" dirty="0"/>
              <a:t>Mechanisms for First Nations’ collaboration and public consultation</a:t>
            </a:r>
          </a:p>
          <a:p>
            <a:pPr lvl="1"/>
            <a:r>
              <a:rPr lang="en-US" dirty="0"/>
              <a:t>Data generation</a:t>
            </a:r>
          </a:p>
          <a:p>
            <a:r>
              <a:rPr lang="en-US" dirty="0"/>
              <a:t>M-KMA Unique</a:t>
            </a:r>
          </a:p>
          <a:p>
            <a:pPr lvl="1"/>
            <a:r>
              <a:rPr lang="en-US" dirty="0"/>
              <a:t>Process</a:t>
            </a:r>
          </a:p>
          <a:p>
            <a:pPr lvl="1"/>
            <a:r>
              <a:rPr lang="en-US" dirty="0"/>
              <a:t>Defining how to maintain wilderness quality through resource management direction</a:t>
            </a:r>
          </a:p>
          <a:p>
            <a:pPr lvl="1"/>
            <a:r>
              <a:rPr lang="en-US" dirty="0"/>
              <a:t>Scale</a:t>
            </a:r>
          </a:p>
        </p:txBody>
      </p:sp>
    </p:spTree>
    <p:extLst>
      <p:ext uri="{BB962C8B-B14F-4D97-AF65-F5344CB8AC3E}">
        <p14:creationId xmlns:p14="http://schemas.microsoft.com/office/powerpoint/2010/main" val="225708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57200" y="1700808"/>
            <a:ext cx="8229600" cy="4320480"/>
          </a:xfrm>
          <a:prstGeom prst="rect">
            <a:avLst/>
          </a:prstGeom>
        </p:spPr>
        <p:txBody>
          <a:bodyPr/>
          <a:lstStyle>
            <a:lvl1pPr marL="342900" indent="-342900" algn="l" rtl="0" eaLnBrk="1" fontAlgn="base" hangingPunct="1">
              <a:spcBef>
                <a:spcPct val="20000"/>
              </a:spcBef>
              <a:spcAft>
                <a:spcPct val="0"/>
              </a:spcAft>
              <a:buChar char="•"/>
              <a:defRPr sz="2400">
                <a:solidFill>
                  <a:srgbClr val="003062"/>
                </a:solidFill>
                <a:latin typeface="+mn-lt"/>
                <a:ea typeface="+mn-ea"/>
                <a:cs typeface="+mn-cs"/>
              </a:defRPr>
            </a:lvl1pPr>
            <a:lvl2pPr marL="742950" indent="-285750" algn="l" rtl="0" eaLnBrk="1" fontAlgn="base" hangingPunct="1">
              <a:spcBef>
                <a:spcPct val="20000"/>
              </a:spcBef>
              <a:spcAft>
                <a:spcPct val="0"/>
              </a:spcAft>
              <a:buChar char="–"/>
              <a:defRPr sz="2200">
                <a:solidFill>
                  <a:srgbClr val="003062"/>
                </a:solidFill>
                <a:latin typeface="+mn-lt"/>
                <a:cs typeface="+mn-cs"/>
              </a:defRPr>
            </a:lvl2pPr>
            <a:lvl3pPr marL="1143000" indent="-228600" algn="l" rtl="0" eaLnBrk="1" fontAlgn="base" hangingPunct="1">
              <a:spcBef>
                <a:spcPct val="20000"/>
              </a:spcBef>
              <a:spcAft>
                <a:spcPct val="0"/>
              </a:spcAft>
              <a:buChar char="•"/>
              <a:defRPr sz="2200">
                <a:solidFill>
                  <a:srgbClr val="003062"/>
                </a:solidFill>
                <a:latin typeface="+mn-lt"/>
                <a:cs typeface="+mn-cs"/>
              </a:defRPr>
            </a:lvl3pPr>
            <a:lvl4pPr marL="1600200" indent="-228600" algn="l" rtl="0" eaLnBrk="1" fontAlgn="base" hangingPunct="1">
              <a:spcBef>
                <a:spcPct val="20000"/>
              </a:spcBef>
              <a:spcAft>
                <a:spcPct val="0"/>
              </a:spcAft>
              <a:buChar char="–"/>
              <a:defRPr sz="2000">
                <a:solidFill>
                  <a:srgbClr val="003062"/>
                </a:solidFill>
                <a:latin typeface="+mn-lt"/>
                <a:cs typeface="+mn-cs"/>
              </a:defRPr>
            </a:lvl4pPr>
            <a:lvl5pPr marL="2057400" indent="-228600" algn="l" rtl="0" eaLnBrk="1" fontAlgn="base" hangingPunct="1">
              <a:spcBef>
                <a:spcPct val="20000"/>
              </a:spcBef>
              <a:spcAft>
                <a:spcPct val="0"/>
              </a:spcAft>
              <a:buChar char="»"/>
              <a:defRPr sz="2000">
                <a:solidFill>
                  <a:srgbClr val="003062"/>
                </a:solidFill>
                <a:latin typeface="+mn-lt"/>
                <a:cs typeface="+mn-cs"/>
              </a:defRPr>
            </a:lvl5pPr>
            <a:lvl6pPr marL="2514600" indent="-228600" algn="l" rtl="0" eaLnBrk="1" fontAlgn="base" hangingPunct="1">
              <a:spcBef>
                <a:spcPct val="20000"/>
              </a:spcBef>
              <a:spcAft>
                <a:spcPct val="0"/>
              </a:spcAft>
              <a:buChar char="»"/>
              <a:defRPr sz="2000">
                <a:solidFill>
                  <a:srgbClr val="003062"/>
                </a:solidFill>
                <a:latin typeface="+mn-lt"/>
                <a:cs typeface="+mn-cs"/>
              </a:defRPr>
            </a:lvl6pPr>
            <a:lvl7pPr marL="2971800" indent="-228600" algn="l" rtl="0" eaLnBrk="1" fontAlgn="base" hangingPunct="1">
              <a:spcBef>
                <a:spcPct val="20000"/>
              </a:spcBef>
              <a:spcAft>
                <a:spcPct val="0"/>
              </a:spcAft>
              <a:buChar char="»"/>
              <a:defRPr sz="2000">
                <a:solidFill>
                  <a:srgbClr val="003062"/>
                </a:solidFill>
                <a:latin typeface="+mn-lt"/>
                <a:cs typeface="+mn-cs"/>
              </a:defRPr>
            </a:lvl7pPr>
            <a:lvl8pPr marL="3429000" indent="-228600" algn="l" rtl="0" eaLnBrk="1" fontAlgn="base" hangingPunct="1">
              <a:spcBef>
                <a:spcPct val="20000"/>
              </a:spcBef>
              <a:spcAft>
                <a:spcPct val="0"/>
              </a:spcAft>
              <a:buChar char="»"/>
              <a:defRPr sz="2000">
                <a:solidFill>
                  <a:srgbClr val="003062"/>
                </a:solidFill>
                <a:latin typeface="+mn-lt"/>
                <a:cs typeface="+mn-cs"/>
              </a:defRPr>
            </a:lvl8pPr>
            <a:lvl9pPr marL="3886200" indent="-228600" algn="l" rtl="0" eaLnBrk="1" fontAlgn="base" hangingPunct="1">
              <a:spcBef>
                <a:spcPct val="20000"/>
              </a:spcBef>
              <a:spcAft>
                <a:spcPct val="0"/>
              </a:spcAft>
              <a:buChar char="»"/>
              <a:defRPr sz="2000">
                <a:solidFill>
                  <a:srgbClr val="003062"/>
                </a:solidFill>
                <a:latin typeface="+mn-lt"/>
                <a:cs typeface="+mn-cs"/>
              </a:defRPr>
            </a:lvl9pPr>
          </a:lstStyle>
          <a:p>
            <a:pPr marL="0" indent="0">
              <a:buNone/>
            </a:pPr>
            <a:r>
              <a:rPr lang="en-CA" dirty="0">
                <a:solidFill>
                  <a:srgbClr val="0A2972"/>
                </a:solidFill>
                <a:effectLst>
                  <a:outerShdw blurRad="38100" dist="38100" dir="2700000" algn="tl">
                    <a:srgbClr val="000000">
                      <a:alpha val="43137"/>
                    </a:srgbClr>
                  </a:outerShdw>
                </a:effectLst>
              </a:rPr>
              <a:t>LUO Considerations - Linkages</a:t>
            </a:r>
          </a:p>
          <a:p>
            <a:r>
              <a:rPr lang="en-CA" b="0" kern="0" dirty="0"/>
              <a:t>Regional Strategic Environmental Assessment Project and the cumulative effects framework</a:t>
            </a:r>
          </a:p>
          <a:p>
            <a:r>
              <a:rPr lang="en-CA" b="0" kern="0" dirty="0"/>
              <a:t>Existing Local Strategic Plans</a:t>
            </a:r>
          </a:p>
          <a:p>
            <a:r>
              <a:rPr lang="en-CA" b="0" kern="0" dirty="0"/>
              <a:t>Park Management Planning</a:t>
            </a:r>
          </a:p>
          <a:p>
            <a:endParaRPr lang="en-CA" b="0" kern="0" dirty="0"/>
          </a:p>
          <a:p>
            <a:pPr marL="0" indent="0">
              <a:buNone/>
            </a:pPr>
            <a:r>
              <a:rPr lang="en-CA" b="0" kern="0" dirty="0"/>
              <a:t> </a:t>
            </a:r>
          </a:p>
          <a:p>
            <a:endParaRPr lang="en-CA" sz="1600" b="0" kern="0" dirty="0"/>
          </a:p>
          <a:p>
            <a:endParaRPr lang="en-CA" sz="1400" b="0" kern="0" dirty="0"/>
          </a:p>
          <a:p>
            <a:pPr marL="0" indent="0">
              <a:buFontTx/>
              <a:buNone/>
            </a:pPr>
            <a:endParaRPr lang="en-CA" b="0" kern="0" dirty="0"/>
          </a:p>
        </p:txBody>
      </p:sp>
    </p:spTree>
    <p:extLst>
      <p:ext uri="{BB962C8B-B14F-4D97-AF65-F5344CB8AC3E}">
        <p14:creationId xmlns:p14="http://schemas.microsoft.com/office/powerpoint/2010/main" val="392189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57200" y="1700808"/>
            <a:ext cx="8229600" cy="4320480"/>
          </a:xfrm>
          <a:prstGeom prst="rect">
            <a:avLst/>
          </a:prstGeom>
        </p:spPr>
        <p:txBody>
          <a:bodyPr/>
          <a:lstStyle>
            <a:lvl1pPr marL="342900" indent="-342900" algn="l" rtl="0" eaLnBrk="1" fontAlgn="base" hangingPunct="1">
              <a:spcBef>
                <a:spcPct val="20000"/>
              </a:spcBef>
              <a:spcAft>
                <a:spcPct val="0"/>
              </a:spcAft>
              <a:buChar char="•"/>
              <a:defRPr sz="2400">
                <a:solidFill>
                  <a:srgbClr val="003062"/>
                </a:solidFill>
                <a:latin typeface="+mn-lt"/>
                <a:ea typeface="+mn-ea"/>
                <a:cs typeface="+mn-cs"/>
              </a:defRPr>
            </a:lvl1pPr>
            <a:lvl2pPr marL="742950" indent="-285750" algn="l" rtl="0" eaLnBrk="1" fontAlgn="base" hangingPunct="1">
              <a:spcBef>
                <a:spcPct val="20000"/>
              </a:spcBef>
              <a:spcAft>
                <a:spcPct val="0"/>
              </a:spcAft>
              <a:buChar char="–"/>
              <a:defRPr sz="2200">
                <a:solidFill>
                  <a:srgbClr val="003062"/>
                </a:solidFill>
                <a:latin typeface="+mn-lt"/>
                <a:cs typeface="+mn-cs"/>
              </a:defRPr>
            </a:lvl2pPr>
            <a:lvl3pPr marL="1143000" indent="-228600" algn="l" rtl="0" eaLnBrk="1" fontAlgn="base" hangingPunct="1">
              <a:spcBef>
                <a:spcPct val="20000"/>
              </a:spcBef>
              <a:spcAft>
                <a:spcPct val="0"/>
              </a:spcAft>
              <a:buChar char="•"/>
              <a:defRPr sz="2200">
                <a:solidFill>
                  <a:srgbClr val="003062"/>
                </a:solidFill>
                <a:latin typeface="+mn-lt"/>
                <a:cs typeface="+mn-cs"/>
              </a:defRPr>
            </a:lvl3pPr>
            <a:lvl4pPr marL="1600200" indent="-228600" algn="l" rtl="0" eaLnBrk="1" fontAlgn="base" hangingPunct="1">
              <a:spcBef>
                <a:spcPct val="20000"/>
              </a:spcBef>
              <a:spcAft>
                <a:spcPct val="0"/>
              </a:spcAft>
              <a:buChar char="–"/>
              <a:defRPr sz="2000">
                <a:solidFill>
                  <a:srgbClr val="003062"/>
                </a:solidFill>
                <a:latin typeface="+mn-lt"/>
                <a:cs typeface="+mn-cs"/>
              </a:defRPr>
            </a:lvl4pPr>
            <a:lvl5pPr marL="2057400" indent="-228600" algn="l" rtl="0" eaLnBrk="1" fontAlgn="base" hangingPunct="1">
              <a:spcBef>
                <a:spcPct val="20000"/>
              </a:spcBef>
              <a:spcAft>
                <a:spcPct val="0"/>
              </a:spcAft>
              <a:buChar char="»"/>
              <a:defRPr sz="2000">
                <a:solidFill>
                  <a:srgbClr val="003062"/>
                </a:solidFill>
                <a:latin typeface="+mn-lt"/>
                <a:cs typeface="+mn-cs"/>
              </a:defRPr>
            </a:lvl5pPr>
            <a:lvl6pPr marL="2514600" indent="-228600" algn="l" rtl="0" eaLnBrk="1" fontAlgn="base" hangingPunct="1">
              <a:spcBef>
                <a:spcPct val="20000"/>
              </a:spcBef>
              <a:spcAft>
                <a:spcPct val="0"/>
              </a:spcAft>
              <a:buChar char="»"/>
              <a:defRPr sz="2000">
                <a:solidFill>
                  <a:srgbClr val="003062"/>
                </a:solidFill>
                <a:latin typeface="+mn-lt"/>
                <a:cs typeface="+mn-cs"/>
              </a:defRPr>
            </a:lvl6pPr>
            <a:lvl7pPr marL="2971800" indent="-228600" algn="l" rtl="0" eaLnBrk="1" fontAlgn="base" hangingPunct="1">
              <a:spcBef>
                <a:spcPct val="20000"/>
              </a:spcBef>
              <a:spcAft>
                <a:spcPct val="0"/>
              </a:spcAft>
              <a:buChar char="»"/>
              <a:defRPr sz="2000">
                <a:solidFill>
                  <a:srgbClr val="003062"/>
                </a:solidFill>
                <a:latin typeface="+mn-lt"/>
                <a:cs typeface="+mn-cs"/>
              </a:defRPr>
            </a:lvl7pPr>
            <a:lvl8pPr marL="3429000" indent="-228600" algn="l" rtl="0" eaLnBrk="1" fontAlgn="base" hangingPunct="1">
              <a:spcBef>
                <a:spcPct val="20000"/>
              </a:spcBef>
              <a:spcAft>
                <a:spcPct val="0"/>
              </a:spcAft>
              <a:buChar char="»"/>
              <a:defRPr sz="2000">
                <a:solidFill>
                  <a:srgbClr val="003062"/>
                </a:solidFill>
                <a:latin typeface="+mn-lt"/>
                <a:cs typeface="+mn-cs"/>
              </a:defRPr>
            </a:lvl8pPr>
            <a:lvl9pPr marL="3886200" indent="-228600" algn="l" rtl="0" eaLnBrk="1" fontAlgn="base" hangingPunct="1">
              <a:spcBef>
                <a:spcPct val="20000"/>
              </a:spcBef>
              <a:spcAft>
                <a:spcPct val="0"/>
              </a:spcAft>
              <a:buChar char="»"/>
              <a:defRPr sz="2000">
                <a:solidFill>
                  <a:srgbClr val="003062"/>
                </a:solidFill>
                <a:latin typeface="+mn-lt"/>
                <a:cs typeface="+mn-cs"/>
              </a:defRPr>
            </a:lvl9pPr>
          </a:lstStyle>
          <a:p>
            <a:pPr marL="0" indent="0">
              <a:buNone/>
            </a:pPr>
            <a:r>
              <a:rPr lang="en-CA" dirty="0">
                <a:solidFill>
                  <a:srgbClr val="0A2972"/>
                </a:solidFill>
                <a:effectLst>
                  <a:outerShdw blurRad="38100" dist="38100" dir="2700000" algn="tl">
                    <a:srgbClr val="000000">
                      <a:alpha val="43137"/>
                    </a:srgbClr>
                  </a:outerShdw>
                </a:effectLst>
              </a:rPr>
              <a:t>Other Considerations</a:t>
            </a:r>
          </a:p>
          <a:p>
            <a:r>
              <a:rPr lang="en-CA" b="0" kern="0" dirty="0"/>
              <a:t>United Nations Declaration on the Rights of Indigenous Peoples (UNDRIP)</a:t>
            </a:r>
          </a:p>
          <a:p>
            <a:r>
              <a:rPr lang="en-CA" b="0" kern="0" dirty="0"/>
              <a:t>First Nations Areas of Interest</a:t>
            </a:r>
          </a:p>
          <a:p>
            <a:r>
              <a:rPr lang="en-CA" b="0" kern="0" dirty="0"/>
              <a:t>Forestry legislative amendments</a:t>
            </a:r>
          </a:p>
          <a:p>
            <a:r>
              <a:rPr lang="en-CA" b="0" kern="0" dirty="0"/>
              <a:t>Caribou </a:t>
            </a:r>
          </a:p>
          <a:p>
            <a:r>
              <a:rPr lang="en-CA" b="0" kern="0" dirty="0"/>
              <a:t>Climate Change</a:t>
            </a:r>
          </a:p>
          <a:p>
            <a:r>
              <a:rPr lang="en-CA" b="0" kern="0" dirty="0"/>
              <a:t>Access Management</a:t>
            </a:r>
          </a:p>
          <a:p>
            <a:r>
              <a:rPr lang="en-CA" b="0" kern="0" dirty="0"/>
              <a:t>Existing Tenures </a:t>
            </a:r>
          </a:p>
          <a:p>
            <a:endParaRPr lang="en-CA" b="0" kern="0" dirty="0"/>
          </a:p>
          <a:p>
            <a:endParaRPr lang="en-CA" b="0" kern="0" dirty="0"/>
          </a:p>
          <a:p>
            <a:endParaRPr lang="en-CA" b="0" kern="0" dirty="0"/>
          </a:p>
          <a:p>
            <a:endParaRPr lang="en-CA" sz="1400" b="0" kern="0" dirty="0"/>
          </a:p>
          <a:p>
            <a:pPr marL="0" indent="0">
              <a:buFontTx/>
              <a:buNone/>
            </a:pPr>
            <a:endParaRPr lang="en-CA" b="0" kern="0" dirty="0"/>
          </a:p>
        </p:txBody>
      </p:sp>
    </p:spTree>
    <p:extLst>
      <p:ext uri="{BB962C8B-B14F-4D97-AF65-F5344CB8AC3E}">
        <p14:creationId xmlns:p14="http://schemas.microsoft.com/office/powerpoint/2010/main" val="1654400212"/>
      </p:ext>
    </p:extLst>
  </p:cSld>
  <p:clrMapOvr>
    <a:masterClrMapping/>
  </p:clrMapOvr>
</p:sld>
</file>

<file path=ppt/theme/theme1.xml><?xml version="1.0" encoding="utf-8"?>
<a:theme xmlns:a="http://schemas.openxmlformats.org/drawingml/2006/main" name="flnro_powerpoint_1">
  <a:themeElements>
    <a:clrScheme name="Govt PowerPoint Pre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vt PowerPoint Pre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CA" sz="2400" b="1" i="0" u="none" strike="noStrike" cap="none" normalizeH="0" baseline="0" smtClean="0">
            <a:ln>
              <a:noFill/>
            </a:ln>
            <a:solidFill>
              <a:srgbClr val="00306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CA" sz="2400" b="1" i="0" u="none" strike="noStrike" cap="none" normalizeH="0" baseline="0" smtClean="0">
            <a:ln>
              <a:noFill/>
            </a:ln>
            <a:solidFill>
              <a:srgbClr val="003062"/>
            </a:solidFill>
            <a:effectLst/>
            <a:latin typeface="Arial" charset="0"/>
            <a:cs typeface="Arial" charset="0"/>
          </a:defRPr>
        </a:defPPr>
      </a:lstStyle>
    </a:lnDef>
  </a:objectDefaults>
  <a:extraClrSchemeLst>
    <a:extraClrScheme>
      <a:clrScheme name="Govt PowerPoint Pre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t PowerPoint Pre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t PowerPoint Pre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t PowerPoint Pre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t PowerPoint Pre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t PowerPoint Pre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t PowerPoint Pre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t PowerPoint Pre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t PowerPoint Pre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t PowerPoint Pre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t PowerPoint Pre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t PowerPoint Pre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flnro_powerpoint_1</Template>
  <TotalTime>1373</TotalTime>
  <Words>403</Words>
  <Application>Microsoft Office PowerPoint</Application>
  <PresentationFormat>On-screen Show (4:3)</PresentationFormat>
  <Paragraphs>74</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flnro_powerpoint_1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smdoniso</dc:creator>
  <cp:lastModifiedBy>Phil Zacharatos</cp:lastModifiedBy>
  <cp:revision>55</cp:revision>
  <dcterms:created xsi:type="dcterms:W3CDTF">2014-01-14T18:04:41Z</dcterms:created>
  <dcterms:modified xsi:type="dcterms:W3CDTF">2020-02-25T18:08:50Z</dcterms:modified>
</cp:coreProperties>
</file>