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96" r:id="rId2"/>
    <p:sldId id="307" r:id="rId3"/>
    <p:sldId id="304" r:id="rId4"/>
    <p:sldId id="306" r:id="rId5"/>
    <p:sldId id="282" r:id="rId6"/>
    <p:sldId id="308" r:id="rId7"/>
    <p:sldId id="294" r:id="rId8"/>
    <p:sldId id="316" r:id="rId9"/>
    <p:sldId id="309" r:id="rId10"/>
    <p:sldId id="293" r:id="rId11"/>
    <p:sldId id="310" r:id="rId12"/>
    <p:sldId id="311" r:id="rId13"/>
    <p:sldId id="312" r:id="rId14"/>
    <p:sldId id="315" r:id="rId15"/>
    <p:sldId id="313" r:id="rId16"/>
    <p:sldId id="314" r:id="rId17"/>
  </p:sldIdLst>
  <p:sldSz cx="9144000" cy="6858000" type="screen4x3"/>
  <p:notesSz cx="7010400" cy="9296400"/>
  <p:defaultTextStyle>
    <a:defPPr>
      <a:defRPr lang="en-CA"/>
    </a:defPPr>
    <a:lvl1pPr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3062"/>
    <a:srgbClr val="FFFF00"/>
    <a:srgbClr val="CC3300"/>
    <a:srgbClr val="1BA51B"/>
    <a:srgbClr val="795647"/>
    <a:srgbClr val="0A2972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846" autoAdjust="0"/>
    <p:restoredTop sz="94400" autoAdjust="0"/>
  </p:normalViewPr>
  <p:slideViewPr>
    <p:cSldViewPr>
      <p:cViewPr varScale="1">
        <p:scale>
          <a:sx n="90" d="100"/>
          <a:sy n="90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9BDDB3-4DC6-43B3-9F24-30B2E6AE44A3}" type="datetimeFigureOut">
              <a:rPr lang="en-CA" smtClean="0"/>
              <a:pPr/>
              <a:t>4/6/21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5B9C9-29C1-4AF3-9C36-B7773C7F224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12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9C9-29C1-4AF3-9C36-B7773C7F224C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639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9C9-29C1-4AF3-9C36-B7773C7F224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2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B9C9-29C1-4AF3-9C36-B7773C7F224C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2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B49-15D0-4E87-A83B-F5117B35CF1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8229600" cy="429736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FB70-B557-4D7B-9885-F913BD66413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06A44-7C73-4AA1-9714-8D556420856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0E44-AD6B-4ABB-86F6-7256C414764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3C0A-FE4A-4495-A920-AB5C92A874F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5548-DC89-4988-8787-E2A72C1F860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A13CE-83B0-45AF-8E77-D244E340DCC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A2F2-D0E2-41D3-86FB-216D8F2C80C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90AA0-1223-4665-AFFC-0139DCAAF47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6C93-6223-41E9-801F-71823497A68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haredServices_PowerPoint_LtBkg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0955BB49-15D0-4E87-A83B-F5117B35CF11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9" name="Picture 8" descr="flnro_962x114_pp_head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60648"/>
            <a:ext cx="9114696" cy="1080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06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306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306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06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18" y="1844824"/>
            <a:ext cx="8836073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Peace-Liard Prescribed Fire Strategy Development</a:t>
            </a:r>
          </a:p>
          <a:p>
            <a:r>
              <a:rPr lang="en-CA" sz="2800" dirty="0" err="1"/>
              <a:t>Muskwa</a:t>
            </a:r>
            <a:r>
              <a:rPr lang="en-CA" sz="2800" dirty="0"/>
              <a:t> </a:t>
            </a:r>
            <a:r>
              <a:rPr lang="en-CA" sz="2800" dirty="0" err="1"/>
              <a:t>Kechika</a:t>
            </a:r>
            <a:r>
              <a:rPr lang="en-CA" sz="2800" dirty="0"/>
              <a:t> Board Presentation</a:t>
            </a:r>
          </a:p>
          <a:p>
            <a:r>
              <a:rPr lang="en-CA" sz="2800" dirty="0"/>
              <a:t>June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35755" y="4031989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48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Links and Dependencies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8516" y="2132856"/>
            <a:ext cx="5666928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PLMMP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Cumulative Effects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RSEA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SEAR, Caribou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Forest Carbon Initiative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Range Use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Community Fire Prevention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Park Use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G2G agreements </a:t>
            </a:r>
            <a:endParaRPr lang="en-US" sz="2400" b="0" i="1" kern="1200" dirty="0">
              <a:solidFill>
                <a:srgbClr val="003062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45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484784"/>
            <a:ext cx="494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Critical Success Factors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32856"/>
            <a:ext cx="8748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Commitment and participation from team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Support from Management and Executive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Management of expectations for additional information requirements through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First Nation and Stakeholder engagement around planning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Integrated and coordinated First Nations Consultation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Liability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77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484784"/>
            <a:ext cx="343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Progress to 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132856"/>
            <a:ext cx="660303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Completed a literature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Prepared the </a:t>
            </a:r>
            <a:r>
              <a:rPr lang="en-US" b="0" i="1" dirty="0"/>
              <a:t>Stable Planning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Decision Point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First Nations and Stakeholder Engagement (</a:t>
            </a:r>
            <a:r>
              <a:rPr lang="en-US" b="0" i="1" dirty="0"/>
              <a:t>on going)</a:t>
            </a:r>
            <a:endParaRPr lang="en-US" sz="2400" b="0" i="1" kern="1200" dirty="0">
              <a:solidFill>
                <a:srgbClr val="003062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9712" y="4293447"/>
            <a:ext cx="5184576" cy="24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630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412776"/>
            <a:ext cx="30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What’s to 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060848"/>
            <a:ext cx="7035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First Nations and Stakeholder Engagement (continuation)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Update land-base restrictions with FN and Stakeholder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Identify </a:t>
            </a:r>
            <a:r>
              <a:rPr lang="en-US" b="0" i="1" dirty="0"/>
              <a:t>p</a:t>
            </a: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riority areas for prescribed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Develop prescribed fire application (draft stage) and review process (early stages)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Formal consultation for planning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Develop integrated monitoring protocol</a:t>
            </a:r>
            <a:endParaRPr lang="en-US" sz="2400" b="0" i="1" kern="1200" dirty="0">
              <a:solidFill>
                <a:srgbClr val="003062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64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b="1" dirty="0">
                <a:latin typeface="+mj-lt"/>
              </a:rPr>
              <a:t>Disclaimer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This is a new plan and process, and we hope very much that everyone will join into our collaborative effort, working together to share resources.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There is still the option for prescribed fire to happen outside of this plan; the proponent will have to follow the old approval processes, hold all of the liability, and burn themselves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975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647860"/>
              </p:ext>
            </p:extLst>
          </p:nvPr>
        </p:nvGraphicFramePr>
        <p:xfrm>
          <a:off x="107504" y="560679"/>
          <a:ext cx="8928993" cy="6180688"/>
        </p:xfrm>
        <a:graphic>
          <a:graphicData uri="http://schemas.openxmlformats.org/drawingml/2006/table">
            <a:tbl>
              <a:tblPr firstRow="1" firstCol="1" bandRow="1"/>
              <a:tblGrid>
                <a:gridCol w="263865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30050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129366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98564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</a:tblGrid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Criteria for Consideration</a:t>
                      </a:r>
                      <a:endParaRPr lang="en-CA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Weak (</a:t>
                      </a:r>
                      <a:r>
                        <a:rPr lang="en-US" sz="6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 point</a:t>
                      </a: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Moderate (</a:t>
                      </a:r>
                      <a:r>
                        <a:rPr lang="en-US" sz="6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points</a:t>
                      </a: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Strong (</a:t>
                      </a:r>
                      <a:r>
                        <a:rPr lang="en-US" sz="6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points</a:t>
                      </a: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Excellent (</a:t>
                      </a:r>
                      <a:r>
                        <a:rPr lang="en-US" sz="6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points</a:t>
                      </a: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Score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17659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VALUES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Reduce fuel loads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Remove logging debris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Silviculture preparation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Reduce vegetation competition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Enhance wildlife habitat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Cultural value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 insects/disease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8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Improve forage for herbivory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9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Aesthetic enhancement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0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Improve access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1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Support fire-dependent species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2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Nutrient cycling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3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Species/Ecosystems at risk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4"/>
                  </a:ext>
                </a:extLst>
              </a:tr>
              <a:tr h="17659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DOCUMENTATION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5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Burn Plan complete?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6"/>
                  </a:ext>
                </a:extLst>
              </a:tr>
              <a:tr h="882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documents (required Impact Assessment Documents, engagement with First Nations, engagement with tenure-holders, evidence of other engagement (or describe the lack of need)?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7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Shapefiles submitted (.kmz or .kml files)?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8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Community Knowledge form (spreadsheet)?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9"/>
                  </a:ext>
                </a:extLst>
              </a:tr>
              <a:tr h="353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Documentation of certifications, experience, training, insurance?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0"/>
                  </a:ext>
                </a:extLst>
              </a:tr>
              <a:tr h="17659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EVIDENCE FOR SUCCESSFUL IMPLEMENTATION AND COMPLETION OF THE PROJECT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1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Training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2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Experience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3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Additional funding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4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Equipment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5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Partnerships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6"/>
                  </a:ext>
                </a:extLst>
              </a:tr>
              <a:tr h="176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Budget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7"/>
                  </a:ext>
                </a:extLst>
              </a:tr>
              <a:tr h="176591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 SCORE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8"/>
                  </a:ext>
                </a:extLst>
              </a:tr>
              <a:tr h="176591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 SCORE (DIVIDE OVERALL SCORE BY 96 THEN MULTIPLY BY 100)</a:t>
                      </a:r>
                      <a:endParaRPr lang="en-C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9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214426"/>
            <a:ext cx="8928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Application ID: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			</a:t>
            </a:r>
            <a:r>
              <a:rPr kumimoji="0" lang="en-US" altLang="en-US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Reviewer: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614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799"/>
            <a:ext cx="7304087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699"/>
            <a:ext cx="82296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097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3528" y="1571600"/>
            <a:ext cx="8496944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CA" sz="1600" b="0" dirty="0"/>
              <a:t> </a:t>
            </a:r>
          </a:p>
          <a:p>
            <a:pPr algn="l"/>
            <a:endParaRPr lang="en-CA" sz="16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Prescribed fire has been implemented by government since the mid-1970s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Recent prescribed fires occurred within the Muskwa-Kechika primarily for Stone’s sheep, mountain goat, and elk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Few prescribed fires were ignited outside of the Muskwa-Kechika due to private land and critical infrastructure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New program intends to implement prescribed fire across the Northeast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48478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>
                <a:solidFill>
                  <a:srgbClr val="0A2972"/>
                </a:solidFill>
              </a:rPr>
              <a:t>Project Background</a:t>
            </a:r>
            <a:endParaRPr lang="en-CA" sz="1200" dirty="0">
              <a:solidFill>
                <a:srgbClr val="0A297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22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72275" cy="50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726" y="6393972"/>
            <a:ext cx="816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prstClr val="black"/>
                </a:solidFill>
                <a:latin typeface="Calibri"/>
                <a:cs typeface="+mn-cs"/>
              </a:rPr>
              <a:t>Leverkus 2015 (Conserving biodiversity PhD thesis) and Leverkus </a:t>
            </a:r>
            <a:r>
              <a:rPr lang="en-CA" sz="1800" i="1" dirty="0">
                <a:solidFill>
                  <a:prstClr val="black"/>
                </a:solidFill>
                <a:latin typeface="Calibri"/>
                <a:cs typeface="+mn-cs"/>
              </a:rPr>
              <a:t>et al.</a:t>
            </a:r>
            <a:r>
              <a:rPr lang="en-CA" sz="1800" dirty="0">
                <a:solidFill>
                  <a:prstClr val="black"/>
                </a:solidFill>
                <a:latin typeface="Calibri"/>
                <a:cs typeface="+mn-cs"/>
              </a:rPr>
              <a:t> 2016 JEM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03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172" y="1412776"/>
            <a:ext cx="6309347" cy="53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726" y="6393972"/>
            <a:ext cx="783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prstClr val="black"/>
                </a:solidFill>
                <a:latin typeface="Calibri"/>
                <a:cs typeface="+mn-cs"/>
              </a:rPr>
              <a:t>Leverkus 2015 (Conserving biodiversity PhD thesis) and Leverkus </a:t>
            </a:r>
            <a:r>
              <a:rPr lang="en-CA" sz="1800" i="1" dirty="0">
                <a:solidFill>
                  <a:prstClr val="black"/>
                </a:solidFill>
                <a:latin typeface="Calibri"/>
                <a:cs typeface="+mn-cs"/>
              </a:rPr>
              <a:t>et al.</a:t>
            </a:r>
            <a:r>
              <a:rPr lang="en-CA" sz="1800" dirty="0">
                <a:solidFill>
                  <a:prstClr val="black"/>
                </a:solidFill>
                <a:latin typeface="Calibri"/>
                <a:cs typeface="+mn-cs"/>
              </a:rPr>
              <a:t> 2016 JEM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0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1631873"/>
            <a:ext cx="68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Shift of Paradigm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353898"/>
            <a:ext cx="72008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/>
              <a:t>Past burn plans have been segregated, with each agency taking care of their own needs through fire with no integration</a:t>
            </a:r>
            <a:r>
              <a:rPr lang="en-US" b="0" dirty="0"/>
              <a:t> </a:t>
            </a:r>
            <a:r>
              <a:rPr lang="en-US" b="0" i="1" dirty="0"/>
              <a:t>and with little engagement from stakeholders and First Nations</a:t>
            </a:r>
          </a:p>
          <a:p>
            <a:endParaRPr lang="en-US" b="0" i="1" dirty="0"/>
          </a:p>
          <a:p>
            <a:r>
              <a:rPr lang="en-US" b="0" i="1" dirty="0"/>
              <a:t>Our goal is to create a unified prescribed fire plan that is developed with stakeholders and First Nations and incorporates the needs and objectives of all other government agencies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613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556792"/>
            <a:ext cx="523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Co-operation and Partnership</a:t>
            </a:r>
            <a:endParaRPr lang="en-US" sz="2400" b="1" kern="1200" dirty="0">
              <a:solidFill>
                <a:srgbClr val="003062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348880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kern="1200" dirty="0">
                <a:solidFill>
                  <a:srgbClr val="003062"/>
                </a:solidFill>
              </a:rPr>
              <a:t>Community Meetings – to discuss experience with fire, address questions and concerns with prescribed fire and identify key values </a:t>
            </a:r>
          </a:p>
          <a:p>
            <a:endParaRPr lang="en-US" sz="2000" b="0" i="1" dirty="0"/>
          </a:p>
          <a:p>
            <a:r>
              <a:rPr lang="en-US" sz="2000" b="0" i="1" kern="1200" dirty="0">
                <a:solidFill>
                  <a:srgbClr val="003062"/>
                </a:solidFill>
              </a:rPr>
              <a:t>Mapping Workshops – blank maps of the communities and the Northeast are provided, participants are asked to draw polygons, FLNRO staff ask questions and record the data in a corresponding spreadsheet</a:t>
            </a:r>
          </a:p>
          <a:p>
            <a:endParaRPr lang="en-US" sz="2000" b="0" i="1" dirty="0"/>
          </a:p>
          <a:p>
            <a:r>
              <a:rPr lang="en-US" sz="2000" b="0" i="1" kern="1200" dirty="0">
                <a:solidFill>
                  <a:srgbClr val="003062"/>
                </a:solidFill>
              </a:rPr>
              <a:t>Continual and Open Communication – constant communication, sharing products with communities that developed them</a:t>
            </a:r>
            <a:endParaRPr lang="en-US" sz="2800" b="0" i="1" kern="1200" dirty="0">
              <a:solidFill>
                <a:srgbClr val="003062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62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9854" y="1972534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CA" b="0" i="1" dirty="0">
                <a:solidFill>
                  <a:srgbClr val="0A2972"/>
                </a:solidFill>
              </a:rPr>
              <a:t>Prescribed fire can support the following values: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5686" y="1420838"/>
            <a:ext cx="68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Prescribed Fire Values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3139" y="2606820"/>
            <a:ext cx="48604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Fuel load management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Remove logging debris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Silviculture preparation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Reduce vegetation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Wildlife habitat (e.g. moose)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Control disease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44008" y="2606820"/>
            <a:ext cx="5187767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Cultural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Improve forage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Improve access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Support fire-dependent species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Species at Risk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Nutrient cycling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b="0" i="1" dirty="0">
                <a:solidFill>
                  <a:srgbClr val="0A2972"/>
                </a:solidFill>
              </a:rPr>
              <a:t>Aesthetics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45174" y="5809177"/>
            <a:ext cx="1075019" cy="9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75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b="1" dirty="0">
                <a:latin typeface="+mj-lt"/>
              </a:rPr>
              <a:t>What will be shared?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The information is going into a decision making document. FLNR will have access to all the info you provide.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A public document will be created. Information will be protected with: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CA" dirty="0"/>
              <a:t>Buffers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CA" dirty="0"/>
              <a:t>Removal of Identifiers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CA" dirty="0"/>
              <a:t>Removal of specifics </a:t>
            </a:r>
            <a:r>
              <a:rPr lang="en-CA" dirty="0" err="1"/>
              <a:t>ie</a:t>
            </a:r>
            <a:r>
              <a:rPr lang="en-CA" dirty="0"/>
              <a:t>: simple Burn/ No </a:t>
            </a:r>
            <a:r>
              <a:rPr lang="en-CA"/>
              <a:t>Burn label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878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484784"/>
            <a:ext cx="50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3062"/>
                </a:solidFill>
                <a:latin typeface="Arial" charset="0"/>
                <a:ea typeface="+mn-ea"/>
                <a:cs typeface="Arial" charset="0"/>
              </a:rPr>
              <a:t>Streamline Plan and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45453" y="5661248"/>
            <a:ext cx="1075019" cy="92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132856"/>
            <a:ext cx="846043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/>
              <a:t>Have plan and priorities set out allowing government agencies and 3</a:t>
            </a:r>
            <a:r>
              <a:rPr lang="en-US" b="0" i="1" baseline="30000" dirty="0"/>
              <a:t>rd</a:t>
            </a:r>
            <a:r>
              <a:rPr lang="en-US" b="0" i="1" dirty="0"/>
              <a:t> parties to access and apply to burn</a:t>
            </a:r>
          </a:p>
          <a:p>
            <a:endParaRPr lang="en-US" b="0" i="1" dirty="0"/>
          </a:p>
          <a:p>
            <a:r>
              <a:rPr lang="en-US" b="0" i="1" dirty="0"/>
              <a:t>Create one application process for any type of prescribed fire in the Northeast</a:t>
            </a:r>
          </a:p>
          <a:p>
            <a:endParaRPr lang="en-US" b="0" i="1" dirty="0"/>
          </a:p>
          <a:p>
            <a:r>
              <a:rPr lang="en-US" b="0" i="1" dirty="0"/>
              <a:t>Create process of streamlined review and consultation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396326"/>
      </p:ext>
    </p:extLst>
  </p:cSld>
  <p:clrMapOvr>
    <a:masterClrMapping/>
  </p:clrMapOvr>
</p:sld>
</file>

<file path=ppt/theme/theme1.xml><?xml version="1.0" encoding="utf-8"?>
<a:theme xmlns:a="http://schemas.openxmlformats.org/drawingml/2006/main" name="flnro_powerpoint_1">
  <a:themeElements>
    <a:clrScheme name="Govt PowerPoint Pr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vt PowerPoint Pres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rgbClr val="00306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rgbClr val="00306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vt PowerPoint Pr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flnro_powerpoint_1</Template>
  <TotalTime>6887</TotalTime>
  <Words>882</Words>
  <Application>Microsoft Macintosh PowerPoint</Application>
  <PresentationFormat>On-screen Show (4:3)</PresentationFormat>
  <Paragraphs>246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flnro_powerpoint_1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Province of British 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smdoniso</dc:creator>
  <cp:lastModifiedBy>William Holland</cp:lastModifiedBy>
  <cp:revision>330</cp:revision>
  <cp:lastPrinted>2016-02-29T15:18:14Z</cp:lastPrinted>
  <dcterms:created xsi:type="dcterms:W3CDTF">2021-04-06T18:33:33Z</dcterms:created>
  <dcterms:modified xsi:type="dcterms:W3CDTF">2021-04-06T18:34:06Z</dcterms:modified>
</cp:coreProperties>
</file>